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15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8" r:id="rId10"/>
    <p:sldId id="263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291" r:id="rId20"/>
    <p:sldId id="303" r:id="rId21"/>
    <p:sldId id="281" r:id="rId22"/>
    <p:sldId id="307" r:id="rId23"/>
    <p:sldId id="284" r:id="rId24"/>
    <p:sldId id="300" r:id="rId25"/>
    <p:sldId id="301" r:id="rId26"/>
    <p:sldId id="273" r:id="rId27"/>
    <p:sldId id="271" r:id="rId28"/>
    <p:sldId id="272" r:id="rId29"/>
    <p:sldId id="274" r:id="rId30"/>
    <p:sldId id="275" r:id="rId31"/>
    <p:sldId id="290" r:id="rId32"/>
    <p:sldId id="305" r:id="rId33"/>
    <p:sldId id="306" r:id="rId34"/>
    <p:sldId id="304" r:id="rId35"/>
    <p:sldId id="308" r:id="rId36"/>
    <p:sldId id="309" r:id="rId37"/>
    <p:sldId id="310" r:id="rId38"/>
    <p:sldId id="311" r:id="rId39"/>
    <p:sldId id="302" r:id="rId40"/>
    <p:sldId id="314" r:id="rId41"/>
    <p:sldId id="269" r:id="rId42"/>
    <p:sldId id="270" r:id="rId43"/>
    <p:sldId id="289" r:id="rId44"/>
    <p:sldId id="312" r:id="rId45"/>
    <p:sldId id="313" r:id="rId46"/>
    <p:sldId id="276" r:id="rId47"/>
    <p:sldId id="277" r:id="rId48"/>
    <p:sldId id="282" r:id="rId49"/>
    <p:sldId id="279" r:id="rId50"/>
    <p:sldId id="278" r:id="rId51"/>
    <p:sldId id="288" r:id="rId52"/>
  </p:sldIdLst>
  <p:sldSz cx="9144000" cy="6858000" type="screen4x3"/>
  <p:notesSz cx="6873875" cy="100631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3605" y="0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r">
              <a:defRPr sz="1300"/>
            </a:lvl1pPr>
          </a:lstStyle>
          <a:p>
            <a:fld id="{CAEF4F05-D405-46E0-8F96-92ADF35488A3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58258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3605" y="9558258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r">
              <a:defRPr sz="1300"/>
            </a:lvl1pPr>
          </a:lstStyle>
          <a:p>
            <a:fld id="{F32F245A-3238-4F06-BBBB-8173CD2CDA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95912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7815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1280D-D2B1-4359-82D1-30FA5B939A59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54063"/>
            <a:ext cx="5032375" cy="3775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7388" y="4779963"/>
            <a:ext cx="5499100" cy="4529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58338"/>
            <a:ext cx="2978150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4138" y="9558338"/>
            <a:ext cx="2978150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37ECC-040A-475C-B368-D60134C8D6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630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37ECC-040A-475C-B368-D60134C8D6DF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85843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http://www.mindapp.com/mind-map-examples/warnier-orr/report/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37ECC-040A-475C-B368-D60134C8D6D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69151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http://ereyanitrikandi.blogspot.cz/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37ECC-040A-475C-B368-D60134C8D6DF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40279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sparxsystems.com</a:t>
            </a:r>
            <a:r>
              <a:rPr lang="cs-CZ" dirty="0" smtClean="0"/>
              <a:t>/</a:t>
            </a:r>
            <a:r>
              <a:rPr lang="cs-CZ" dirty="0" err="1" smtClean="0"/>
              <a:t>enterprise</a:t>
            </a:r>
            <a:r>
              <a:rPr lang="cs-CZ" dirty="0" smtClean="0"/>
              <a:t>_</a:t>
            </a:r>
            <a:r>
              <a:rPr lang="cs-CZ" dirty="0" err="1" smtClean="0"/>
              <a:t>architect</a:t>
            </a:r>
            <a:r>
              <a:rPr lang="cs-CZ" dirty="0" smtClean="0"/>
              <a:t>_user_</a:t>
            </a:r>
            <a:r>
              <a:rPr lang="cs-CZ" dirty="0" err="1" smtClean="0"/>
              <a:t>guide</a:t>
            </a:r>
            <a:r>
              <a:rPr lang="cs-CZ" dirty="0" smtClean="0"/>
              <a:t>/modeling_</a:t>
            </a:r>
            <a:r>
              <a:rPr lang="cs-CZ" dirty="0" err="1" smtClean="0"/>
              <a:t>languages</a:t>
            </a:r>
            <a:r>
              <a:rPr lang="cs-CZ" dirty="0" smtClean="0"/>
              <a:t>/data_</a:t>
            </a:r>
            <a:r>
              <a:rPr lang="cs-CZ" dirty="0" err="1" smtClean="0"/>
              <a:t>flow</a:t>
            </a:r>
            <a:r>
              <a:rPr lang="cs-CZ" dirty="0" smtClean="0"/>
              <a:t>_</a:t>
            </a:r>
            <a:r>
              <a:rPr lang="cs-CZ" dirty="0" err="1" smtClean="0"/>
              <a:t>diagrams.html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17E4-4D04-4C36-8508-011BB4654769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http://homepages.feis.herts.ac.uk/~cs2_sdd/statecharts.html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17E4-4D04-4C36-8508-011BB4654769}" type="slidenum">
              <a:rPr lang="cs-CZ" smtClean="0"/>
              <a:pPr/>
              <a:t>43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chen+entity+relationship+diagram&amp;source=images&amp;cd=&amp;cad=rja&amp;docid=b5nKOTTxNUKlEM&amp;tbnid=8wOthpP8qRRlbM:&amp;ved=0CAUQjRw&amp;url=http://ereyanitrikandi.blogspot.com/&amp;ei=u6gYUe22N4OGtAb1m4GgDw&amp;bvm=bv.42080656,d.Yms&amp;psig=AFQjCNGhryFIkL1yh4rZEfGvzm97D7h3WA&amp;ust=136065694911565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ANALÝZA A PROJEKTOVÁNÍ SYSTÉMŮ</a:t>
            </a:r>
            <a:br>
              <a:rPr lang="cs-CZ" dirty="0" smtClean="0"/>
            </a:br>
            <a:r>
              <a:rPr lang="cs-CZ" dirty="0" smtClean="0">
                <a:solidFill>
                  <a:srgbClr val="00B050"/>
                </a:solidFill>
              </a:rPr>
              <a:t>Strukturovaná analýza a návrh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Roman Danel</a:t>
            </a:r>
          </a:p>
          <a:p>
            <a:r>
              <a:rPr lang="cs-CZ" dirty="0" smtClean="0"/>
              <a:t>VŠB – TU Ostrava</a:t>
            </a:r>
          </a:p>
          <a:p>
            <a:r>
              <a:rPr lang="cs-CZ" sz="2600" dirty="0" smtClean="0"/>
              <a:t>HGF</a:t>
            </a:r>
          </a:p>
          <a:p>
            <a:r>
              <a:rPr lang="cs-CZ" sz="2100" dirty="0" smtClean="0"/>
              <a:t>Institut ekonomiky a systémů řízení</a:t>
            </a:r>
            <a:endParaRPr lang="cs-CZ" sz="21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146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Gane</a:t>
            </a:r>
            <a:r>
              <a:rPr lang="cs-CZ" dirty="0" smtClean="0"/>
              <a:t> - </a:t>
            </a:r>
            <a:r>
              <a:rPr lang="cs-CZ" dirty="0" err="1" smtClean="0"/>
              <a:t>Sarson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příčinou pohybu dat?</a:t>
            </a:r>
          </a:p>
          <a:p>
            <a:r>
              <a:rPr lang="cs-CZ" dirty="0" smtClean="0"/>
              <a:t>Kdy k pohybu dat dojde?</a:t>
            </a:r>
          </a:p>
          <a:p>
            <a:r>
              <a:rPr lang="cs-CZ" dirty="0" smtClean="0"/>
              <a:t>Jak velká oblast systému se podílí na zpracování vstupu a na vytvoření výstupu?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41962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Pohledová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Metodika </a:t>
            </a:r>
            <a:r>
              <a:rPr lang="cs-CZ" b="1" dirty="0" smtClean="0"/>
              <a:t>CORE</a:t>
            </a:r>
            <a:r>
              <a:rPr lang="cs-CZ" dirty="0" smtClean="0"/>
              <a:t> (</a:t>
            </a:r>
            <a:r>
              <a:rPr lang="cs-CZ" dirty="0" err="1" smtClean="0"/>
              <a:t>Controled</a:t>
            </a:r>
            <a:r>
              <a:rPr lang="cs-CZ" dirty="0" smtClean="0"/>
              <a:t> </a:t>
            </a:r>
            <a:r>
              <a:rPr lang="cs-CZ" dirty="0" err="1" smtClean="0"/>
              <a:t>Requirements</a:t>
            </a:r>
            <a:r>
              <a:rPr lang="cs-CZ" dirty="0" smtClean="0"/>
              <a:t> </a:t>
            </a:r>
            <a:r>
              <a:rPr lang="cs-CZ" dirty="0" err="1" smtClean="0"/>
              <a:t>Expression</a:t>
            </a:r>
            <a:r>
              <a:rPr lang="cs-CZ" dirty="0" smtClean="0"/>
              <a:t>), Mullery 1979</a:t>
            </a:r>
          </a:p>
          <a:p>
            <a:r>
              <a:rPr lang="cs-CZ" dirty="0"/>
              <a:t>Je vhodná pro analýzu systémů, u nichž není na první pohled zřejmá hierarchická struktura nebo které hierarchickou strukturu nemají, a tudíž zde není možné efektivně použít dekompozici shora dolů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20181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Analýza zdola nahoru:</a:t>
            </a:r>
          </a:p>
          <a:p>
            <a:r>
              <a:rPr lang="cs-CZ" dirty="0" smtClean="0"/>
              <a:t>identifikace pozorovacích bodů</a:t>
            </a:r>
          </a:p>
          <a:p>
            <a:r>
              <a:rPr lang="cs-CZ" dirty="0" smtClean="0"/>
              <a:t>Sloučení pohledů do skupin</a:t>
            </a:r>
          </a:p>
          <a:p>
            <a:r>
              <a:rPr lang="cs-CZ" dirty="0" smtClean="0"/>
              <a:t>Vytvoření struktury pohledů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32428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Datově orientované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Warnierr</a:t>
            </a:r>
            <a:r>
              <a:rPr lang="cs-CZ" b="1" dirty="0" smtClean="0"/>
              <a:t> – </a:t>
            </a:r>
            <a:r>
              <a:rPr lang="cs-CZ" b="1" dirty="0" err="1" smtClean="0"/>
              <a:t>Orr</a:t>
            </a:r>
            <a:r>
              <a:rPr lang="cs-CZ" b="1" dirty="0" smtClean="0"/>
              <a:t> </a:t>
            </a:r>
            <a:r>
              <a:rPr lang="cs-CZ" dirty="0" smtClean="0"/>
              <a:t> - 1972 - odvození logického datového modelu na základě analýzy požadovaných výstupů systému; </a:t>
            </a:r>
            <a:r>
              <a:rPr lang="cs-CZ" dirty="0" err="1" smtClean="0"/>
              <a:t>Warnier-Orr</a:t>
            </a:r>
            <a:r>
              <a:rPr lang="cs-CZ" dirty="0" smtClean="0"/>
              <a:t> diagramy</a:t>
            </a:r>
          </a:p>
          <a:p>
            <a:r>
              <a:rPr lang="cs-CZ" b="1" dirty="0" smtClean="0"/>
              <a:t>Metodologie DSSD </a:t>
            </a:r>
            <a:r>
              <a:rPr lang="cs-CZ" dirty="0" smtClean="0"/>
              <a:t>(Data </a:t>
            </a:r>
            <a:r>
              <a:rPr lang="cs-CZ" dirty="0" err="1" smtClean="0"/>
              <a:t>Structured</a:t>
            </a:r>
            <a:r>
              <a:rPr lang="cs-CZ" dirty="0" smtClean="0"/>
              <a:t> Systems </a:t>
            </a:r>
            <a:r>
              <a:rPr lang="cs-CZ" dirty="0" err="1" smtClean="0"/>
              <a:t>Development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datově orientovaný přístup</a:t>
            </a:r>
          </a:p>
          <a:p>
            <a:pPr lvl="1"/>
            <a:r>
              <a:rPr lang="cs-CZ" dirty="0" smtClean="0"/>
              <a:t>struktura programu má odpovídat hierarchické struktuře datového modelu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18648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Warnierr</a:t>
            </a:r>
            <a:r>
              <a:rPr lang="cs-CZ" dirty="0" smtClean="0"/>
              <a:t>/</a:t>
            </a:r>
            <a:r>
              <a:rPr lang="cs-CZ" dirty="0" err="1" smtClean="0"/>
              <a:t>Orr</a:t>
            </a:r>
            <a:r>
              <a:rPr lang="cs-CZ" dirty="0" smtClean="0"/>
              <a:t> diagram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www.mindapp.com/gallery/large/warnier-or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04610"/>
            <a:ext cx="7286625" cy="535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1894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Yourdonova</a:t>
            </a:r>
            <a:r>
              <a:rPr lang="cs-CZ" dirty="0" smtClean="0"/>
              <a:t> strukturovaná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Edward </a:t>
            </a:r>
            <a:r>
              <a:rPr lang="cs-CZ" dirty="0" err="1" smtClean="0"/>
              <a:t>Yourdon</a:t>
            </a:r>
            <a:r>
              <a:rPr lang="cs-CZ" dirty="0" smtClean="0"/>
              <a:t>, 1989 </a:t>
            </a:r>
          </a:p>
          <a:p>
            <a:pPr lvl="1"/>
            <a:r>
              <a:rPr lang="cs-CZ" dirty="0" smtClean="0"/>
              <a:t>myšlenka </a:t>
            </a:r>
            <a:r>
              <a:rPr lang="cs-CZ" b="1" dirty="0" smtClean="0"/>
              <a:t>datového a funkčního modelování jako jeden celek</a:t>
            </a:r>
          </a:p>
          <a:p>
            <a:r>
              <a:rPr lang="cs-CZ" dirty="0" smtClean="0"/>
              <a:t>DFD a ERD doplnil  o STD</a:t>
            </a:r>
            <a:endParaRPr lang="cs-CZ" b="1" dirty="0" smtClean="0"/>
          </a:p>
          <a:p>
            <a:r>
              <a:rPr lang="cs-CZ" dirty="0" smtClean="0"/>
              <a:t>STD (</a:t>
            </a:r>
            <a:r>
              <a:rPr lang="cs-CZ" dirty="0" err="1" smtClean="0"/>
              <a:t>State</a:t>
            </a:r>
            <a:r>
              <a:rPr lang="cs-CZ" dirty="0" smtClean="0"/>
              <a:t> Diagram) – nástroj pro vyjádření logiky řídicího procesu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38236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Yourdonova</a:t>
            </a:r>
            <a:r>
              <a:rPr lang="cs-CZ" dirty="0" smtClean="0"/>
              <a:t> strukturovaná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Esenciální model</a:t>
            </a:r>
            <a:r>
              <a:rPr lang="cs-CZ" b="1" dirty="0" smtClean="0"/>
              <a:t> </a:t>
            </a:r>
            <a:r>
              <a:rPr lang="cs-CZ" dirty="0" smtClean="0"/>
              <a:t>– vyjadřuje podstatu systému: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Model okolí (</a:t>
            </a:r>
            <a:r>
              <a:rPr lang="cs-CZ" dirty="0" err="1" smtClean="0"/>
              <a:t>Environmental</a:t>
            </a:r>
            <a:r>
              <a:rPr lang="cs-CZ" dirty="0" smtClean="0"/>
              <a:t> Model)</a:t>
            </a:r>
          </a:p>
          <a:p>
            <a:pPr lvl="1"/>
            <a:r>
              <a:rPr lang="cs-CZ" dirty="0" smtClean="0"/>
              <a:t>Model chování (</a:t>
            </a:r>
            <a:r>
              <a:rPr lang="cs-CZ" dirty="0" err="1" smtClean="0"/>
              <a:t>Behavioral</a:t>
            </a:r>
            <a:r>
              <a:rPr lang="cs-CZ" dirty="0" smtClean="0"/>
              <a:t> Model)</a:t>
            </a:r>
          </a:p>
          <a:p>
            <a:pPr lvl="1"/>
            <a:r>
              <a:rPr lang="cs-CZ" dirty="0" smtClean="0"/>
              <a:t>Model řízení</a:t>
            </a:r>
          </a:p>
        </p:txBody>
      </p:sp>
    </p:spTree>
    <p:extLst>
      <p:ext uri="{BB962C8B-B14F-4D97-AF65-F5344CB8AC3E}">
        <p14:creationId xmlns:p14="http://schemas.microsoft.com/office/powerpoint/2010/main" xmlns="" val="2844576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Yourdonova</a:t>
            </a:r>
            <a:r>
              <a:rPr lang="cs-CZ" dirty="0"/>
              <a:t> strukturovaná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MODEL OKOLÍ</a:t>
            </a:r>
          </a:p>
          <a:p>
            <a:r>
              <a:rPr lang="cs-CZ" dirty="0" smtClean="0"/>
              <a:t>Dokument o účelu</a:t>
            </a:r>
          </a:p>
          <a:p>
            <a:r>
              <a:rPr lang="cs-CZ" dirty="0" smtClean="0"/>
              <a:t>Kontextový diagram</a:t>
            </a:r>
          </a:p>
          <a:p>
            <a:r>
              <a:rPr lang="cs-CZ" dirty="0" smtClean="0"/>
              <a:t>Seznam událostí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0223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Yourdonova</a:t>
            </a:r>
            <a:r>
              <a:rPr lang="cs-CZ" dirty="0"/>
              <a:t> strukturovaná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MODEL CHOVÁNÍ</a:t>
            </a:r>
          </a:p>
          <a:p>
            <a:r>
              <a:rPr lang="cs-CZ" dirty="0" smtClean="0"/>
              <a:t>Popisuje chování uvnitř systému</a:t>
            </a:r>
          </a:p>
          <a:p>
            <a:r>
              <a:rPr lang="cs-CZ" dirty="0" smtClean="0"/>
              <a:t>DFD, ERD, DD</a:t>
            </a:r>
          </a:p>
          <a:p>
            <a:r>
              <a:rPr lang="cs-CZ" dirty="0" smtClean="0"/>
              <a:t>Hierarchická sada DFD, vyvažování v obou směrech (zdola </a:t>
            </a:r>
            <a:r>
              <a:rPr lang="cs-CZ" dirty="0" err="1" smtClean="0"/>
              <a:t>nahora</a:t>
            </a:r>
            <a:r>
              <a:rPr lang="cs-CZ" dirty="0" smtClean="0"/>
              <a:t>, </a:t>
            </a:r>
            <a:r>
              <a:rPr lang="cs-CZ" dirty="0" err="1" smtClean="0"/>
              <a:t>zhora</a:t>
            </a:r>
            <a:r>
              <a:rPr lang="cs-CZ" dirty="0" smtClean="0"/>
              <a:t> dolů)</a:t>
            </a:r>
          </a:p>
          <a:p>
            <a:r>
              <a:rPr lang="cs-CZ" dirty="0" smtClean="0"/>
              <a:t>STD, </a:t>
            </a:r>
            <a:r>
              <a:rPr lang="cs-CZ" dirty="0" err="1" smtClean="0"/>
              <a:t>minispecifikace</a:t>
            </a:r>
            <a:endParaRPr lang="cs-CZ" dirty="0" smtClean="0"/>
          </a:p>
          <a:p>
            <a:r>
              <a:rPr lang="cs-CZ" dirty="0" smtClean="0"/>
              <a:t>Není určen zákazníkovi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49748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6600" dirty="0" smtClean="0"/>
              <a:t>ERD</a:t>
            </a:r>
            <a:endParaRPr lang="cs-CZ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Tom </a:t>
            </a:r>
            <a:r>
              <a:rPr lang="cs-CZ" dirty="0" err="1" smtClean="0"/>
              <a:t>DeMarco</a:t>
            </a:r>
            <a:r>
              <a:rPr lang="cs-CZ" dirty="0" smtClean="0"/>
              <a:t>, 1979</a:t>
            </a:r>
          </a:p>
          <a:p>
            <a:pPr lvl="1"/>
            <a:r>
              <a:rPr lang="cs-CZ" dirty="0" smtClean="0"/>
              <a:t>„Strukturovaná </a:t>
            </a:r>
            <a:r>
              <a:rPr lang="cs-CZ" dirty="0"/>
              <a:t>analýza a specifikace procesu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Doporučení:</a:t>
            </a:r>
          </a:p>
          <a:p>
            <a:pPr lvl="1"/>
            <a:r>
              <a:rPr lang="cs-CZ" dirty="0" smtClean="0"/>
              <a:t>rozdělení </a:t>
            </a:r>
            <a:r>
              <a:rPr lang="cs-CZ" dirty="0"/>
              <a:t>systému na subsystémy;</a:t>
            </a:r>
          </a:p>
          <a:p>
            <a:pPr lvl="1"/>
            <a:r>
              <a:rPr lang="cs-CZ" dirty="0" smtClean="0"/>
              <a:t>používat </a:t>
            </a:r>
            <a:r>
              <a:rPr lang="cs-CZ" dirty="0"/>
              <a:t>grafické znázornění (grafické modely) systému;</a:t>
            </a:r>
          </a:p>
          <a:p>
            <a:pPr lvl="1"/>
            <a:r>
              <a:rPr lang="cs-CZ" dirty="0" smtClean="0"/>
              <a:t>před </a:t>
            </a:r>
            <a:r>
              <a:rPr lang="cs-CZ" dirty="0"/>
              <a:t>implementací vytvořit logický model </a:t>
            </a:r>
            <a:r>
              <a:rPr lang="cs-CZ" dirty="0" smtClean="0"/>
              <a:t>systému</a:t>
            </a:r>
          </a:p>
        </p:txBody>
      </p:sp>
    </p:spTree>
    <p:extLst>
      <p:ext uri="{BB962C8B-B14F-4D97-AF65-F5344CB8AC3E}">
        <p14:creationId xmlns:p14="http://schemas.microsoft.com/office/powerpoint/2010/main" xmlns="" val="1231761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data jsou v systému a jaký je mezi nimi vztah</a:t>
            </a:r>
          </a:p>
          <a:p>
            <a:r>
              <a:rPr lang="cs-CZ" dirty="0" smtClean="0"/>
              <a:t>Reálný svět je reprezentován jako množina entit a jejich vztahů</a:t>
            </a:r>
          </a:p>
          <a:p>
            <a:r>
              <a:rPr lang="cs-CZ" dirty="0" smtClean="0"/>
              <a:t>Neukazuje funkce ani datové toky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Chen</a:t>
            </a:r>
            <a:r>
              <a:rPr lang="cs-CZ" dirty="0" smtClean="0"/>
              <a:t> 1976- ERD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2.bp.blogspot.com/-CjM2s2hon2E/UPPZmqQQOjI/AAAAAAAAAAc/1m3j1vZhKwY/s1600/ER-Diagram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6591300" cy="519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3596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532440" cy="697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Entita</a:t>
            </a:r>
          </a:p>
          <a:p>
            <a:r>
              <a:rPr lang="cs-CZ" dirty="0" smtClean="0"/>
              <a:t>Atribut</a:t>
            </a:r>
          </a:p>
          <a:p>
            <a:r>
              <a:rPr lang="cs-CZ" dirty="0" smtClean="0"/>
              <a:t>Relace</a:t>
            </a:r>
          </a:p>
          <a:p>
            <a:r>
              <a:rPr lang="cs-CZ" dirty="0" smtClean="0"/>
              <a:t>Kardinalita</a:t>
            </a:r>
          </a:p>
          <a:p>
            <a:r>
              <a:rPr lang="cs-CZ" dirty="0" err="1" smtClean="0"/>
              <a:t>Parcialita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728628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6600" dirty="0" smtClean="0"/>
              <a:t>DFD</a:t>
            </a:r>
            <a:endParaRPr lang="cs-CZ" sz="6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Hierarchie diagramů</a:t>
            </a:r>
          </a:p>
          <a:p>
            <a:pPr lvl="1"/>
            <a:r>
              <a:rPr lang="cs-CZ" dirty="0" smtClean="0"/>
              <a:t>Kontextový diagram</a:t>
            </a:r>
          </a:p>
          <a:p>
            <a:pPr lvl="1"/>
            <a:r>
              <a:rPr lang="cs-CZ" dirty="0" smtClean="0"/>
              <a:t>První až třetí úrovně</a:t>
            </a:r>
          </a:p>
          <a:p>
            <a:r>
              <a:rPr lang="cs-CZ" dirty="0" smtClean="0"/>
              <a:t>DFD je tvořen na základě interview, pozorování, dotazníků….</a:t>
            </a:r>
          </a:p>
          <a:p>
            <a:r>
              <a:rPr lang="cs-CZ" dirty="0" smtClean="0"/>
              <a:t>Jak informace prochází systémem</a:t>
            </a:r>
          </a:p>
          <a:p>
            <a:r>
              <a:rPr lang="cs-CZ" dirty="0" smtClean="0"/>
              <a:t>Nemá časový aspekt</a:t>
            </a:r>
          </a:p>
          <a:p>
            <a:r>
              <a:rPr lang="cs-CZ" dirty="0" smtClean="0"/>
              <a:t>Analytický nástroj, modelování systému</a:t>
            </a:r>
          </a:p>
          <a:p>
            <a:r>
              <a:rPr lang="cs-CZ" dirty="0" smtClean="0"/>
              <a:t>Dokumentace!!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DFD – notace </a:t>
            </a:r>
            <a:r>
              <a:rPr lang="cs-CZ" dirty="0" err="1" smtClean="0"/>
              <a:t>Yourdon</a:t>
            </a:r>
            <a:r>
              <a:rPr lang="cs-CZ" dirty="0" smtClean="0"/>
              <a:t>/De </a:t>
            </a:r>
            <a:r>
              <a:rPr lang="cs-CZ" dirty="0" err="1" smtClean="0"/>
              <a:t>Marco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5445224"/>
            <a:ext cx="1511300" cy="935038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sz="2000" b="0" dirty="0" smtClean="0">
                <a:solidFill>
                  <a:schemeClr val="tx1"/>
                </a:solidFill>
              </a:rPr>
              <a:t>Data </a:t>
            </a:r>
            <a:r>
              <a:rPr lang="cs-CZ" sz="2000" b="0" dirty="0" err="1" smtClean="0">
                <a:solidFill>
                  <a:schemeClr val="tx1"/>
                </a:solidFill>
              </a:rPr>
              <a:t>store</a:t>
            </a:r>
            <a:r>
              <a:rPr lang="cs-CZ" sz="2000" b="0" dirty="0">
                <a:solidFill>
                  <a:schemeClr val="tx1"/>
                </a:solidFill>
              </a:rPr>
              <a:t/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(datové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úložiště)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484438" y="1917700"/>
            <a:ext cx="1800225" cy="863600"/>
          </a:xfrm>
          <a:prstGeom prst="flowChartAlternateProcess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None/>
            </a:pPr>
            <a:r>
              <a:rPr lang="cs-CZ" sz="2000">
                <a:solidFill>
                  <a:schemeClr val="tx1"/>
                </a:solidFill>
              </a:rPr>
              <a:t>Dodavatel</a:t>
            </a:r>
          </a:p>
        </p:txBody>
      </p:sp>
      <p:cxnSp>
        <p:nvCxnSpPr>
          <p:cNvPr id="6" name="AutoShape 5"/>
          <p:cNvCxnSpPr>
            <a:cxnSpLocks noChangeShapeType="1"/>
          </p:cNvCxnSpPr>
          <p:nvPr/>
        </p:nvCxnSpPr>
        <p:spPr bwMode="auto">
          <a:xfrm>
            <a:off x="2411413" y="3644900"/>
            <a:ext cx="2016125" cy="1588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771775" y="3286125"/>
            <a:ext cx="1081088" cy="274638"/>
          </a:xfrm>
          <a:prstGeom prst="rect">
            <a:avLst/>
          </a:prstGeom>
          <a:solidFill>
            <a:schemeClr val="bg1"/>
          </a:solidFill>
          <a:ln w="571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sz="1200">
                <a:solidFill>
                  <a:schemeClr val="tx1"/>
                </a:solidFill>
              </a:rPr>
              <a:t>Požadavek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555875" y="4294188"/>
            <a:ext cx="1800225" cy="1008062"/>
          </a:xfrm>
          <a:prstGeom prst="flowChartConnector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None/>
            </a:pPr>
            <a:r>
              <a:rPr lang="cs-CZ" sz="2000" b="0">
                <a:solidFill>
                  <a:schemeClr val="tx1"/>
                </a:solidFill>
              </a:rPr>
              <a:t>Zpracování</a:t>
            </a:r>
            <a:br>
              <a:rPr lang="cs-CZ" sz="2000" b="0">
                <a:solidFill>
                  <a:schemeClr val="tx1"/>
                </a:solidFill>
              </a:rPr>
            </a:br>
            <a:r>
              <a:rPr lang="cs-CZ" sz="2000" b="0">
                <a:solidFill>
                  <a:schemeClr val="tx1"/>
                </a:solidFill>
              </a:rPr>
              <a:t>objednávky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771775" y="5949950"/>
            <a:ext cx="1296988" cy="290513"/>
            <a:chOff x="385" y="3248"/>
            <a:chExt cx="817" cy="183"/>
          </a:xfrm>
        </p:grpSpPr>
        <p:cxnSp>
          <p:nvCxnSpPr>
            <p:cNvPr id="10" name="AutoShape 9"/>
            <p:cNvCxnSpPr>
              <a:cxnSpLocks noChangeShapeType="1"/>
            </p:cNvCxnSpPr>
            <p:nvPr/>
          </p:nvCxnSpPr>
          <p:spPr bwMode="auto">
            <a:xfrm>
              <a:off x="385" y="3248"/>
              <a:ext cx="817" cy="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" name="AutoShape 10"/>
            <p:cNvCxnSpPr>
              <a:cxnSpLocks noChangeShapeType="1"/>
            </p:cNvCxnSpPr>
            <p:nvPr/>
          </p:nvCxnSpPr>
          <p:spPr bwMode="auto">
            <a:xfrm>
              <a:off x="385" y="3430"/>
              <a:ext cx="817" cy="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916238" y="5591175"/>
            <a:ext cx="1081087" cy="274638"/>
          </a:xfrm>
          <a:prstGeom prst="rect">
            <a:avLst/>
          </a:prstGeom>
          <a:solidFill>
            <a:schemeClr val="bg1"/>
          </a:solidFill>
          <a:ln w="571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sz="1200">
                <a:solidFill>
                  <a:schemeClr val="tx1"/>
                </a:solidFill>
              </a:rPr>
              <a:t>Objednávky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932040" y="5517232"/>
            <a:ext cx="3189287" cy="701675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sz="2000" b="0" dirty="0">
                <a:solidFill>
                  <a:schemeClr val="tx1"/>
                </a:solidFill>
              </a:rPr>
              <a:t>Místo pro ukládání dat (databáze). 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358775" y="2101850"/>
            <a:ext cx="1511300" cy="433388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sz="2000" b="0" dirty="0">
                <a:solidFill>
                  <a:schemeClr val="tx1"/>
                </a:solidFill>
              </a:rPr>
              <a:t>terminátor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60363" y="3214688"/>
            <a:ext cx="1511300" cy="72231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sz="2000" b="0" dirty="0">
                <a:solidFill>
                  <a:schemeClr val="tx1"/>
                </a:solidFill>
              </a:rPr>
              <a:t>tok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informací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60363" y="4432300"/>
            <a:ext cx="1511300" cy="796925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sz="2000" b="0">
                <a:solidFill>
                  <a:schemeClr val="tx1"/>
                </a:solidFill>
              </a:rPr>
              <a:t>proces </a:t>
            </a:r>
            <a:br>
              <a:rPr lang="cs-CZ" sz="2000" b="0">
                <a:solidFill>
                  <a:schemeClr val="tx1"/>
                </a:solidFill>
              </a:rPr>
            </a:br>
            <a:r>
              <a:rPr lang="cs-CZ" sz="2000" b="0">
                <a:solidFill>
                  <a:schemeClr val="tx1"/>
                </a:solidFill>
              </a:rPr>
              <a:t>(funkce)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878388" y="1984375"/>
            <a:ext cx="3465512" cy="701675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cs-CZ" sz="2000" b="0">
                <a:solidFill>
                  <a:schemeClr val="tx1"/>
                </a:solidFill>
              </a:rPr>
              <a:t>Představuje subjekt v okolí </a:t>
            </a:r>
          </a:p>
          <a:p>
            <a:pPr>
              <a:buFontTx/>
              <a:buNone/>
            </a:pPr>
            <a:r>
              <a:rPr lang="cs-CZ" sz="2000" b="0">
                <a:solidFill>
                  <a:schemeClr val="tx1"/>
                </a:solidFill>
              </a:rPr>
              <a:t>systému (z KD).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4878388" y="3097213"/>
            <a:ext cx="3960812" cy="710067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sz="2000" b="0" dirty="0">
                <a:solidFill>
                  <a:schemeClr val="tx1"/>
                </a:solidFill>
              </a:rPr>
              <a:t>Představuje tok dat </a:t>
            </a:r>
            <a:r>
              <a:rPr lang="cs-CZ" sz="2000" b="0" dirty="0" smtClean="0">
                <a:solidFill>
                  <a:schemeClr val="tx1"/>
                </a:solidFill>
              </a:rPr>
              <a:t> </a:t>
            </a:r>
            <a:r>
              <a:rPr lang="cs-CZ" sz="2000" b="0" dirty="0">
                <a:solidFill>
                  <a:schemeClr val="tx1"/>
                </a:solidFill>
              </a:rPr>
              <a:t>informací mezi terminátory, procesy </a:t>
            </a:r>
            <a:r>
              <a:rPr lang="cs-CZ" sz="2000" b="0" dirty="0" smtClean="0">
                <a:solidFill>
                  <a:schemeClr val="tx1"/>
                </a:solidFill>
              </a:rPr>
              <a:t>a </a:t>
            </a:r>
            <a:r>
              <a:rPr lang="cs-CZ" sz="2000" b="0" dirty="0" err="1">
                <a:solidFill>
                  <a:schemeClr val="tx1"/>
                </a:solidFill>
              </a:rPr>
              <a:t>datastory</a:t>
            </a:r>
            <a:r>
              <a:rPr lang="cs-CZ" sz="20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4878388" y="4344988"/>
            <a:ext cx="3960812" cy="1006475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sz="2000" b="0">
                <a:solidFill>
                  <a:schemeClr val="tx1"/>
                </a:solidFill>
              </a:rPr>
              <a:t>Představuje funkci (proces) systému, který zpracovává informace.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 animBg="1"/>
      <p:bldP spid="12" grpId="0" animBg="1"/>
      <p:bldP spid="13" grpId="0"/>
      <p:bldP spid="14" grpId="0"/>
      <p:bldP spid="15" grpId="0"/>
      <p:bldP spid="16" grpId="0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Kontextový diagram </a:t>
            </a:r>
            <a:r>
              <a:rPr lang="cs-CZ" dirty="0" smtClean="0"/>
              <a:t>– popisuje chování systému vůči vnějšku</a:t>
            </a:r>
          </a:p>
          <a:p>
            <a:r>
              <a:rPr lang="cs-CZ" dirty="0" smtClean="0"/>
              <a:t>Důležitý - odpovídá tomu, co od systému chtějí uživatelé</a:t>
            </a:r>
          </a:p>
          <a:p>
            <a:r>
              <a:rPr lang="cs-CZ" dirty="0" smtClean="0"/>
              <a:t>Události, které mohou nastat mezi systémem a okolím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Událost: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cs-CZ" dirty="0" smtClean="0">
                <a:solidFill>
                  <a:schemeClr val="hlink"/>
                </a:solidFill>
                <a:latin typeface="+mj-lt"/>
              </a:rPr>
              <a:t>F (</a:t>
            </a:r>
            <a:r>
              <a:rPr lang="cs-CZ" dirty="0" err="1" smtClean="0">
                <a:solidFill>
                  <a:schemeClr val="hlink"/>
                </a:solidFill>
                <a:latin typeface="+mj-lt"/>
              </a:rPr>
              <a:t>Flow</a:t>
            </a:r>
            <a:r>
              <a:rPr lang="cs-CZ" dirty="0" smtClean="0">
                <a:solidFill>
                  <a:schemeClr val="hlink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hlink"/>
                </a:solidFill>
                <a:latin typeface="+mj-lt"/>
              </a:rPr>
              <a:t>oriented</a:t>
            </a:r>
            <a:r>
              <a:rPr lang="cs-CZ" dirty="0" smtClean="0">
                <a:solidFill>
                  <a:schemeClr val="hlink"/>
                </a:solidFill>
                <a:latin typeface="+mj-lt"/>
              </a:rPr>
              <a:t>)</a:t>
            </a:r>
            <a:r>
              <a:rPr lang="cs-CZ" dirty="0" smtClean="0">
                <a:latin typeface="+mj-lt"/>
              </a:rPr>
              <a:t> : datová událost, odvozená od vstupu do systému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cs-CZ" dirty="0" smtClean="0">
                <a:solidFill>
                  <a:schemeClr val="hlink"/>
                </a:solidFill>
                <a:latin typeface="+mj-lt"/>
              </a:rPr>
              <a:t>T (</a:t>
            </a:r>
            <a:r>
              <a:rPr lang="cs-CZ" dirty="0" err="1" smtClean="0">
                <a:solidFill>
                  <a:schemeClr val="hlink"/>
                </a:solidFill>
                <a:latin typeface="+mj-lt"/>
              </a:rPr>
              <a:t>Temporary</a:t>
            </a:r>
            <a:r>
              <a:rPr lang="cs-CZ" dirty="0" smtClean="0">
                <a:solidFill>
                  <a:schemeClr val="hlink"/>
                </a:solidFill>
                <a:latin typeface="+mj-lt"/>
              </a:rPr>
              <a:t>)</a:t>
            </a:r>
            <a:r>
              <a:rPr lang="cs-CZ" dirty="0" smtClean="0">
                <a:latin typeface="+mj-lt"/>
              </a:rPr>
              <a:t> : časová událost, odvozená od časového okamžiku. Vyvolá činnost, která se má např. konat pravidelně.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cs-CZ" dirty="0" smtClean="0">
                <a:solidFill>
                  <a:schemeClr val="hlink"/>
                </a:solidFill>
                <a:latin typeface="+mj-lt"/>
              </a:rPr>
              <a:t>C (</a:t>
            </a:r>
            <a:r>
              <a:rPr lang="cs-CZ" dirty="0" err="1" smtClean="0">
                <a:solidFill>
                  <a:schemeClr val="hlink"/>
                </a:solidFill>
                <a:latin typeface="+mj-lt"/>
              </a:rPr>
              <a:t>Control</a:t>
            </a:r>
            <a:r>
              <a:rPr lang="cs-CZ" dirty="0" smtClean="0">
                <a:solidFill>
                  <a:schemeClr val="hlink"/>
                </a:solidFill>
                <a:latin typeface="+mj-lt"/>
              </a:rPr>
              <a:t>)</a:t>
            </a:r>
            <a:r>
              <a:rPr lang="cs-CZ" dirty="0" smtClean="0">
                <a:latin typeface="+mj-lt"/>
              </a:rPr>
              <a:t> : řídicí událost, odvozená od povelu, např. stisk tlačítka na formuláři (</a:t>
            </a:r>
            <a:r>
              <a:rPr lang="cs-CZ" dirty="0" err="1" smtClean="0">
                <a:latin typeface="+mj-lt"/>
              </a:rPr>
              <a:t>click</a:t>
            </a:r>
            <a:r>
              <a:rPr lang="cs-CZ" dirty="0" smtClean="0">
                <a:latin typeface="+mj-lt"/>
              </a:rPr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Zachycuje tok informací mezi jednotlivými procesy</a:t>
            </a:r>
          </a:p>
          <a:p>
            <a:r>
              <a:rPr lang="cs-CZ" dirty="0" smtClean="0"/>
              <a:t>DFD jsou vhodné pro dávkově orientované procesy; interaktivní „okenní“ aplikace se jimi hůře popisují (zde je vhodnější objektový přístup)</a:t>
            </a:r>
          </a:p>
          <a:p>
            <a:r>
              <a:rPr lang="cs-CZ" dirty="0" smtClean="0"/>
              <a:t>Hierarchická struktura, od kontextového diagramu na nejvyšší úrovni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Filozofie 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Produkty analýzy musí být udržovatelné</a:t>
            </a:r>
          </a:p>
          <a:p>
            <a:r>
              <a:rPr lang="cs-CZ" dirty="0" smtClean="0"/>
              <a:t>Velké problémy rozděleny na menší</a:t>
            </a:r>
          </a:p>
          <a:p>
            <a:r>
              <a:rPr lang="cs-CZ" dirty="0" smtClean="0"/>
              <a:t>Použití grafického vyjádření</a:t>
            </a:r>
          </a:p>
          <a:p>
            <a:r>
              <a:rPr lang="cs-CZ" dirty="0" smtClean="0"/>
              <a:t>Odlišení logické a fyzické úrovně</a:t>
            </a:r>
          </a:p>
          <a:p>
            <a:r>
              <a:rPr lang="cs-CZ" dirty="0" smtClean="0"/>
              <a:t>Logický model má za cíl seznámení uživatele se systémem před jeho vytvořením a implementací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543385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Každá funkce, </a:t>
            </a:r>
            <a:r>
              <a:rPr lang="cs-CZ" dirty="0" err="1" smtClean="0"/>
              <a:t>datastor</a:t>
            </a:r>
            <a:r>
              <a:rPr lang="cs-CZ" dirty="0" smtClean="0"/>
              <a:t> a tok musí mít svůj název</a:t>
            </a:r>
          </a:p>
          <a:p>
            <a:r>
              <a:rPr lang="cs-CZ" dirty="0" smtClean="0"/>
              <a:t>Nic se nemůže ztratit a nic nemůže přibýt (vstup a výstup z funkce do diagramů na nižší úrovni)</a:t>
            </a:r>
          </a:p>
          <a:p>
            <a:r>
              <a:rPr lang="cs-CZ" dirty="0" smtClean="0"/>
              <a:t>Jeden </a:t>
            </a:r>
            <a:r>
              <a:rPr lang="cs-CZ" dirty="0" err="1" smtClean="0"/>
              <a:t>datastor</a:t>
            </a:r>
            <a:r>
              <a:rPr lang="cs-CZ" dirty="0" smtClean="0"/>
              <a:t> odpovídá víceméně jedné nebo více entitám</a:t>
            </a:r>
          </a:p>
          <a:p>
            <a:r>
              <a:rPr lang="cs-CZ" dirty="0" smtClean="0"/>
              <a:t>Funkce na nejvyšší úrovni mohou odpovídat formulářům aplikace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Example</a:t>
            </a:r>
            <a:r>
              <a:rPr lang="cs-CZ" dirty="0" smtClean="0"/>
              <a:t> – DFD (Data </a:t>
            </a:r>
            <a:r>
              <a:rPr lang="cs-CZ" dirty="0" err="1" smtClean="0"/>
              <a:t>Flow</a:t>
            </a:r>
            <a:r>
              <a:rPr lang="cs-CZ" dirty="0" smtClean="0"/>
              <a:t> Diagram)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8" name="Picture 4" descr="http://www.sparxsystems.com/enterprise_architect_user_guide/images/example%20of%20a%20data%20flow%20diagra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96752"/>
            <a:ext cx="6984776" cy="5732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DDF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69179"/>
            <a:ext cx="7344816" cy="557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60" y="476672"/>
            <a:ext cx="8765238" cy="61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DFD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velké systémy nepřehledné a náročné časově na vytvoření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DFD – odbyt OKD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771986" y="1268760"/>
          <a:ext cx="7472421" cy="5100160"/>
        </p:xfrm>
        <a:graphic>
          <a:graphicData uri="http://schemas.openxmlformats.org/presentationml/2006/ole">
            <p:oleObj spid="_x0000_s4098" name="EDGE Diagram" r:id="rId3" imgW="5868720" imgH="4007520" progId="Pacestar.Diagram">
              <p:embed/>
            </p:oleObj>
          </a:graphicData>
        </a:graphic>
      </p:graphicFrame>
      <p:cxnSp>
        <p:nvCxnSpPr>
          <p:cNvPr id="6" name="Přímá spojovací šipka 5"/>
          <p:cNvCxnSpPr/>
          <p:nvPr/>
        </p:nvCxnSpPr>
        <p:spPr>
          <a:xfrm flipH="1" flipV="1">
            <a:off x="4139952" y="5777880"/>
            <a:ext cx="864096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135188" y="1571625"/>
          <a:ext cx="5222875" cy="4294188"/>
        </p:xfrm>
        <a:graphic>
          <a:graphicData uri="http://schemas.openxmlformats.org/presentationml/2006/ole">
            <p:oleObj spid="_x0000_s5122" name="EDGE Diagram" r:id="rId3" imgW="4871880" imgH="4007520" progId="Pacestar.Diagram">
              <p:embed/>
            </p:oleObj>
          </a:graphicData>
        </a:graphic>
      </p:graphicFrame>
      <p:cxnSp>
        <p:nvCxnSpPr>
          <p:cNvPr id="6" name="Přímá spojovací šipka 5"/>
          <p:cNvCxnSpPr/>
          <p:nvPr/>
        </p:nvCxnSpPr>
        <p:spPr>
          <a:xfrm flipV="1">
            <a:off x="1043608" y="3933056"/>
            <a:ext cx="144016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899592" y="2492896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23528" y="42930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proces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184482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Data </a:t>
            </a:r>
            <a:r>
              <a:rPr lang="cs-CZ" b="1" dirty="0" err="1" smtClean="0">
                <a:solidFill>
                  <a:srgbClr val="FF0000"/>
                </a:solidFill>
              </a:rPr>
              <a:t>store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s DFD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667" y="1375808"/>
            <a:ext cx="8901333" cy="399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s DFD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8714791" cy="544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6600" dirty="0" smtClean="0"/>
              <a:t>STD</a:t>
            </a:r>
            <a:endParaRPr lang="cs-CZ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Člení projekt na malé dobře definované aktivity</a:t>
            </a:r>
          </a:p>
          <a:p>
            <a:r>
              <a:rPr lang="cs-CZ" dirty="0" smtClean="0"/>
              <a:t>Určuje posloupnost těchto aktivit a vzájemnou interakci</a:t>
            </a:r>
          </a:p>
          <a:p>
            <a:r>
              <a:rPr lang="cs-CZ" dirty="0" smtClean="0"/>
              <a:t>Snaha vytvořit specifikaci, které rozumí uživatelé i návrháři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929483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State</a:t>
            </a:r>
            <a:r>
              <a:rPr lang="cs-CZ" dirty="0" smtClean="0"/>
              <a:t> Diagram</a:t>
            </a:r>
          </a:p>
          <a:p>
            <a:r>
              <a:rPr lang="cs-CZ" dirty="0" smtClean="0"/>
              <a:t>Užití pro Real-</a:t>
            </a:r>
            <a:r>
              <a:rPr lang="cs-CZ" dirty="0" err="1" smtClean="0"/>
              <a:t>time</a:t>
            </a:r>
            <a:r>
              <a:rPr lang="cs-CZ" dirty="0" smtClean="0"/>
              <a:t> systémy, </a:t>
            </a:r>
            <a:r>
              <a:rPr lang="cs-CZ" dirty="0" err="1" smtClean="0"/>
              <a:t>embedded</a:t>
            </a:r>
            <a:r>
              <a:rPr lang="cs-CZ" dirty="0" smtClean="0"/>
              <a:t> atd.</a:t>
            </a:r>
          </a:p>
          <a:p>
            <a:r>
              <a:rPr lang="cs-CZ" dirty="0" smtClean="0"/>
              <a:t>Systém je většinou ve stavu:</a:t>
            </a:r>
          </a:p>
          <a:p>
            <a:pPr lvl="1"/>
            <a:r>
              <a:rPr lang="cs-CZ" dirty="0" smtClean="0"/>
              <a:t>Čeká na událost</a:t>
            </a:r>
          </a:p>
          <a:p>
            <a:pPr lvl="1"/>
            <a:r>
              <a:rPr lang="cs-CZ" dirty="0" smtClean="0"/>
              <a:t>Čeká až skončí proces</a:t>
            </a:r>
          </a:p>
          <a:p>
            <a:r>
              <a:rPr lang="cs-CZ" dirty="0" smtClean="0"/>
              <a:t>Zaznamenává stavy jednotlivých procesů, přechody mezi nimi a události, které způsobí přechod z jednoho stavu do druhého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State</a:t>
            </a:r>
            <a:r>
              <a:rPr lang="cs-CZ" dirty="0" smtClean="0"/>
              <a:t> Diagram (STD) - notace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654175" y="1847850"/>
            <a:ext cx="215900" cy="217488"/>
          </a:xfrm>
          <a:prstGeom prst="ellipse">
            <a:avLst/>
          </a:prstGeom>
          <a:solidFill>
            <a:srgbClr val="000000"/>
          </a:solidFill>
          <a:ln w="57150" algn="ctr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547813" y="2608263"/>
            <a:ext cx="431800" cy="390525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717550" y="3554413"/>
            <a:ext cx="2233613" cy="973137"/>
          </a:xfrm>
          <a:prstGeom prst="flowChartAlternateProcess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cs-CZ" sz="2000" b="0">
                <a:solidFill>
                  <a:schemeClr val="tx1"/>
                </a:solidFill>
              </a:rPr>
              <a:t>Zaplacená</a:t>
            </a:r>
            <a:br>
              <a:rPr lang="cs-CZ" sz="2000" b="0">
                <a:solidFill>
                  <a:schemeClr val="tx1"/>
                </a:solidFill>
              </a:rPr>
            </a:br>
            <a:r>
              <a:rPr lang="cs-CZ" sz="2000" b="0">
                <a:solidFill>
                  <a:schemeClr val="tx1"/>
                </a:solidFill>
              </a:rPr>
              <a:t>objednávka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192213" y="5576888"/>
            <a:ext cx="1533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/>
          <a:lstStyle/>
          <a:p>
            <a:endParaRPr lang="cs-CZ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63600" y="5078413"/>
            <a:ext cx="2232025" cy="36671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b="0">
                <a:solidFill>
                  <a:schemeClr val="tx1"/>
                </a:solidFill>
              </a:rPr>
              <a:t>Schválení/odeslání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779838" y="1700213"/>
            <a:ext cx="4679950" cy="4249498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sz="2000" b="0" dirty="0">
                <a:solidFill>
                  <a:schemeClr val="tx1"/>
                </a:solidFill>
              </a:rPr>
              <a:t>Počáteční bod diagramu – je vždy pouze jeden!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sz="2000" b="0" dirty="0">
                <a:solidFill>
                  <a:schemeClr val="tx1"/>
                </a:solidFill>
              </a:rPr>
              <a:t>Koncový bod diagramu – může jich být </a:t>
            </a:r>
            <a:r>
              <a:rPr lang="cs-CZ" sz="2000" b="0" dirty="0" smtClean="0">
                <a:solidFill>
                  <a:schemeClr val="tx1"/>
                </a:solidFill>
              </a:rPr>
              <a:t>více</a:t>
            </a:r>
            <a:endParaRPr lang="cs-CZ" sz="2000" b="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cs-CZ" sz="2000" b="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cs-CZ" sz="2000" b="1" dirty="0">
                <a:solidFill>
                  <a:schemeClr val="tx1"/>
                </a:solidFill>
              </a:rPr>
              <a:t>Stav</a:t>
            </a:r>
            <a:r>
              <a:rPr lang="cs-CZ" sz="2000" b="0" dirty="0">
                <a:solidFill>
                  <a:schemeClr val="tx1"/>
                </a:solidFill>
              </a:rPr>
              <a:t> – je vždy statický, ve stavu se z hlediska diagramu stavů nic </a:t>
            </a:r>
            <a:r>
              <a:rPr lang="cs-CZ" sz="2000" b="0" dirty="0" smtClean="0">
                <a:solidFill>
                  <a:schemeClr val="tx1"/>
                </a:solidFill>
              </a:rPr>
              <a:t>neděje</a:t>
            </a:r>
            <a:endParaRPr lang="cs-CZ" sz="2000" b="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cs-CZ" sz="2000" b="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cs-CZ" sz="2000" b="1" dirty="0">
                <a:solidFill>
                  <a:schemeClr val="tx1"/>
                </a:solidFill>
              </a:rPr>
              <a:t>Přechod</a:t>
            </a:r>
            <a:r>
              <a:rPr lang="cs-CZ" sz="2000" b="0" dirty="0">
                <a:solidFill>
                  <a:schemeClr val="tx1"/>
                </a:solidFill>
              </a:rPr>
              <a:t> ze stavu do stavu.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Zapisujeme si </a:t>
            </a:r>
            <a:r>
              <a:rPr lang="cs-CZ" sz="2000" b="0" i="1" dirty="0">
                <a:solidFill>
                  <a:schemeClr val="tx1"/>
                </a:solidFill>
              </a:rPr>
              <a:t>podmínku</a:t>
            </a:r>
            <a:r>
              <a:rPr lang="cs-CZ" sz="2000" b="0" dirty="0">
                <a:solidFill>
                  <a:schemeClr val="tx1"/>
                </a:solidFill>
              </a:rPr>
              <a:t>, za které k přechodu ze stavu do stavu dojde a </a:t>
            </a:r>
            <a:r>
              <a:rPr lang="cs-CZ" sz="2000" b="0" i="1" dirty="0">
                <a:solidFill>
                  <a:schemeClr val="tx1"/>
                </a:solidFill>
              </a:rPr>
              <a:t>akci</a:t>
            </a:r>
            <a:r>
              <a:rPr lang="cs-CZ" sz="2000" b="0" dirty="0">
                <a:solidFill>
                  <a:schemeClr val="tx1"/>
                </a:solidFill>
              </a:rPr>
              <a:t>, která se při přechodu uskuteční!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STD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/>
          <a:p>
            <a:fld id="{06E23BA0-A31B-4CCD-AFF0-8011B7FEFED7}" type="slidenum">
              <a:rPr lang="cs-CZ"/>
              <a:pPr/>
              <a:t>42</a:t>
            </a:fld>
            <a:endParaRPr lang="cs-CZ"/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950913" y="274638"/>
            <a:ext cx="79406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4113213" y="2303463"/>
            <a:ext cx="215900" cy="217487"/>
          </a:xfrm>
          <a:prstGeom prst="ellipse">
            <a:avLst/>
          </a:prstGeom>
          <a:solidFill>
            <a:srgbClr val="000000"/>
          </a:solidFill>
          <a:ln w="57150" algn="ctr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233488" y="1803400"/>
            <a:ext cx="215900" cy="217488"/>
          </a:xfrm>
          <a:prstGeom prst="ellipse">
            <a:avLst/>
          </a:prstGeom>
          <a:solidFill>
            <a:srgbClr val="000000"/>
          </a:solidFill>
          <a:ln w="57150" algn="ctr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10088" y="2303463"/>
            <a:ext cx="1150937" cy="396875"/>
          </a:xfrm>
          <a:prstGeom prst="rect">
            <a:avLst/>
          </a:prstGeom>
          <a:solidFill>
            <a:schemeClr val="accent1"/>
          </a:solidFill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3103563" y="3078163"/>
            <a:ext cx="2233612" cy="973137"/>
          </a:xfrm>
          <a:prstGeom prst="flowChartAlternateProcess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cs-CZ" sz="2000" b="0">
                <a:solidFill>
                  <a:schemeClr val="tx1"/>
                </a:solidFill>
              </a:rPr>
              <a:t>Nová objednávka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4221163" y="2520950"/>
            <a:ext cx="0" cy="5572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/>
          <a:lstStyle/>
          <a:p>
            <a:endParaRPr lang="cs-CZ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3103563" y="4681538"/>
            <a:ext cx="2233612" cy="973137"/>
          </a:xfrm>
          <a:prstGeom prst="flowChartAlternateProcess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cs-CZ" sz="2000" b="0">
                <a:solidFill>
                  <a:schemeClr val="tx1"/>
                </a:solidFill>
              </a:rPr>
              <a:t>Odeslaná</a:t>
            </a:r>
            <a:br>
              <a:rPr lang="cs-CZ" sz="2000" b="0">
                <a:solidFill>
                  <a:schemeClr val="tx1"/>
                </a:solidFill>
              </a:rPr>
            </a:br>
            <a:r>
              <a:rPr lang="cs-CZ" sz="2000" b="0">
                <a:solidFill>
                  <a:schemeClr val="tx1"/>
                </a:solidFill>
              </a:rPr>
              <a:t>objednávka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221163" y="4051300"/>
            <a:ext cx="0" cy="630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/>
          <a:lstStyle/>
          <a:p>
            <a:endParaRPr lang="cs-CZ"/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250825" y="4681538"/>
            <a:ext cx="2233613" cy="973137"/>
          </a:xfrm>
          <a:prstGeom prst="flowChartAlternateProcess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cs-CZ" sz="2000" b="0">
                <a:solidFill>
                  <a:schemeClr val="tx1"/>
                </a:solidFill>
              </a:rPr>
              <a:t>Fakturovaná</a:t>
            </a:r>
            <a:br>
              <a:rPr lang="cs-CZ" sz="2000" b="0">
                <a:solidFill>
                  <a:schemeClr val="tx1"/>
                </a:solidFill>
              </a:rPr>
            </a:br>
            <a:r>
              <a:rPr lang="cs-CZ" sz="2000" b="0">
                <a:solidFill>
                  <a:schemeClr val="tx1"/>
                </a:solidFill>
              </a:rPr>
              <a:t>objednávka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250825" y="3078163"/>
            <a:ext cx="2233613" cy="973137"/>
          </a:xfrm>
          <a:prstGeom prst="flowChartAlternateProcess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cs-CZ" sz="2000" b="0">
                <a:solidFill>
                  <a:schemeClr val="tx1"/>
                </a:solidFill>
              </a:rPr>
              <a:t>Zaplacená</a:t>
            </a:r>
            <a:br>
              <a:rPr lang="cs-CZ" sz="2000" b="0">
                <a:solidFill>
                  <a:schemeClr val="tx1"/>
                </a:solidFill>
              </a:rPr>
            </a:br>
            <a:r>
              <a:rPr lang="cs-CZ" sz="2000" b="0">
                <a:solidFill>
                  <a:schemeClr val="tx1"/>
                </a:solidFill>
              </a:rPr>
              <a:t>objednávka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2484438" y="5149850"/>
            <a:ext cx="6191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/>
          <a:lstStyle/>
          <a:p>
            <a:endParaRPr lang="cs-CZ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341438" y="4051300"/>
            <a:ext cx="0" cy="630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/>
          <a:lstStyle/>
          <a:p>
            <a:endParaRPr lang="cs-CZ"/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1125538" y="1719263"/>
            <a:ext cx="431800" cy="390525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1341438" y="2109788"/>
            <a:ext cx="0" cy="9683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/>
          <a:lstStyle/>
          <a:p>
            <a:endParaRPr lang="cs-CZ"/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7102475" y="1630363"/>
            <a:ext cx="431800" cy="390525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7210425" y="1719263"/>
            <a:ext cx="215900" cy="217487"/>
          </a:xfrm>
          <a:prstGeom prst="ellipse">
            <a:avLst/>
          </a:prstGeom>
          <a:solidFill>
            <a:srgbClr val="000000"/>
          </a:solidFill>
          <a:ln w="57150" algn="ctr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7318375" y="2020888"/>
            <a:ext cx="0" cy="2660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/>
          <a:lstStyle/>
          <a:p>
            <a:endParaRPr lang="cs-CZ"/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1691680" y="1772816"/>
            <a:ext cx="1150938" cy="396875"/>
          </a:xfrm>
          <a:prstGeom prst="rect">
            <a:avLst/>
          </a:prstGeom>
          <a:solidFill>
            <a:schemeClr val="accent1"/>
          </a:solidFill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dirty="0">
                <a:solidFill>
                  <a:schemeClr val="tx1"/>
                </a:solidFill>
              </a:rPr>
              <a:t>KONEC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7668344" y="1700808"/>
            <a:ext cx="1150938" cy="396875"/>
          </a:xfrm>
          <a:prstGeom prst="rect">
            <a:avLst/>
          </a:prstGeom>
          <a:solidFill>
            <a:schemeClr val="accent1"/>
          </a:solidFill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>
                <a:solidFill>
                  <a:schemeClr val="tx1"/>
                </a:solidFill>
              </a:rPr>
              <a:t>KONEC</a:t>
            </a:r>
          </a:p>
        </p:txBody>
      </p:sp>
      <p:grpSp>
        <p:nvGrpSpPr>
          <p:cNvPr id="24" name="Group 21"/>
          <p:cNvGrpSpPr>
            <a:grpSpLocks/>
          </p:cNvGrpSpPr>
          <p:nvPr/>
        </p:nvGrpSpPr>
        <p:grpSpPr bwMode="auto">
          <a:xfrm>
            <a:off x="1646238" y="5149850"/>
            <a:ext cx="2232025" cy="1158875"/>
            <a:chOff x="1037" y="3244"/>
            <a:chExt cx="1406" cy="730"/>
          </a:xfrm>
        </p:grpSpPr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1037" y="3743"/>
              <a:ext cx="1406" cy="231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b="0">
                  <a:solidFill>
                    <a:schemeClr val="tx1"/>
                  </a:solidFill>
                </a:rPr>
                <a:t>Přišla faktura</a:t>
              </a: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rot="5400000" flipH="1">
              <a:off x="1528" y="3494"/>
              <a:ext cx="49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 anchor="ctr"/>
            <a:lstStyle/>
            <a:p>
              <a:endParaRPr lang="cs-CZ"/>
            </a:p>
          </p:txBody>
        </p:sp>
      </p:grpSp>
      <p:grpSp>
        <p:nvGrpSpPr>
          <p:cNvPr id="27" name="Group 24"/>
          <p:cNvGrpSpPr>
            <a:grpSpLocks/>
          </p:cNvGrpSpPr>
          <p:nvPr/>
        </p:nvGrpSpPr>
        <p:grpSpPr bwMode="auto">
          <a:xfrm>
            <a:off x="4600575" y="4681538"/>
            <a:ext cx="3879850" cy="1627187"/>
            <a:chOff x="2898" y="2949"/>
            <a:chExt cx="2444" cy="1025"/>
          </a:xfrm>
        </p:grpSpPr>
        <p:sp>
          <p:nvSpPr>
            <p:cNvPr id="28" name="AutoShape 25"/>
            <p:cNvSpPr>
              <a:spLocks noChangeArrowheads="1"/>
            </p:cNvSpPr>
            <p:nvPr/>
          </p:nvSpPr>
          <p:spPr bwMode="auto">
            <a:xfrm>
              <a:off x="3935" y="2949"/>
              <a:ext cx="1407" cy="613"/>
            </a:xfrm>
            <a:prstGeom prst="flowChartAlternateProcess">
              <a:avLst/>
            </a:prstGeom>
            <a:noFill/>
            <a:ln w="571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FontTx/>
                <a:buNone/>
              </a:pPr>
              <a:r>
                <a:rPr lang="cs-CZ" sz="2000" b="0">
                  <a:solidFill>
                    <a:schemeClr val="tx1"/>
                  </a:solidFill>
                </a:rPr>
                <a:t>Zamítnutá</a:t>
              </a:r>
              <a:br>
                <a:rPr lang="cs-CZ" sz="2000" b="0">
                  <a:solidFill>
                    <a:schemeClr val="tx1"/>
                  </a:solidFill>
                </a:rPr>
              </a:br>
              <a:r>
                <a:rPr lang="cs-CZ" sz="2000" b="0">
                  <a:solidFill>
                    <a:schemeClr val="tx1"/>
                  </a:solidFill>
                </a:rPr>
                <a:t>objednávka</a:t>
              </a:r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3362" y="3244"/>
              <a:ext cx="57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 anchor="ctr"/>
            <a:lstStyle/>
            <a:p>
              <a:endParaRPr lang="cs-CZ"/>
            </a:p>
          </p:txBody>
        </p:sp>
        <p:grpSp>
          <p:nvGrpSpPr>
            <p:cNvPr id="30" name="Group 27"/>
            <p:cNvGrpSpPr>
              <a:grpSpLocks/>
            </p:cNvGrpSpPr>
            <p:nvPr/>
          </p:nvGrpSpPr>
          <p:grpSpPr bwMode="auto">
            <a:xfrm>
              <a:off x="2898" y="3244"/>
              <a:ext cx="1406" cy="730"/>
              <a:chOff x="2898" y="3244"/>
              <a:chExt cx="1406" cy="730"/>
            </a:xfrm>
          </p:grpSpPr>
          <p:sp>
            <p:nvSpPr>
              <p:cNvPr id="31" name="Text Box 28"/>
              <p:cNvSpPr txBox="1">
                <a:spLocks noChangeArrowheads="1"/>
              </p:cNvSpPr>
              <p:nvPr/>
            </p:nvSpPr>
            <p:spPr bwMode="auto">
              <a:xfrm>
                <a:off x="2898" y="3743"/>
                <a:ext cx="1406" cy="231"/>
              </a:xfrm>
              <a:prstGeom prst="rect">
                <a:avLst/>
              </a:prstGeom>
              <a:noFill/>
              <a:ln w="57150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cs-CZ" b="0">
                    <a:solidFill>
                      <a:schemeClr val="tx1"/>
                    </a:solidFill>
                  </a:rPr>
                  <a:t>Zamítnutí</a:t>
                </a:r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 rot="5400000" flipH="1">
                <a:off x="3373" y="3494"/>
                <a:ext cx="49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 anchor="ctr"/>
              <a:lstStyle/>
              <a:p>
                <a:endParaRPr lang="cs-CZ"/>
              </a:p>
            </p:txBody>
          </p:sp>
        </p:grpSp>
      </p:grpSp>
      <p:grpSp>
        <p:nvGrpSpPr>
          <p:cNvPr id="33" name="Group 30"/>
          <p:cNvGrpSpPr>
            <a:grpSpLocks/>
          </p:cNvGrpSpPr>
          <p:nvPr/>
        </p:nvGrpSpPr>
        <p:grpSpPr bwMode="auto">
          <a:xfrm>
            <a:off x="1360488" y="4213225"/>
            <a:ext cx="2432050" cy="366713"/>
            <a:chOff x="857" y="2654"/>
            <a:chExt cx="1532" cy="231"/>
          </a:xfrm>
        </p:grpSpPr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983" y="2654"/>
              <a:ext cx="1406" cy="231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b="0">
                  <a:solidFill>
                    <a:schemeClr val="tx1"/>
                  </a:solidFill>
                </a:rPr>
                <a:t>Schválení/zaplacení</a:t>
              </a:r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 flipH="1">
              <a:off x="857" y="2779"/>
              <a:ext cx="18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 anchor="ctr"/>
            <a:lstStyle/>
            <a:p>
              <a:endParaRPr lang="cs-CZ"/>
            </a:p>
          </p:txBody>
        </p:sp>
      </p:grpSp>
      <p:grpSp>
        <p:nvGrpSpPr>
          <p:cNvPr id="36" name="Group 33"/>
          <p:cNvGrpSpPr>
            <a:grpSpLocks/>
          </p:cNvGrpSpPr>
          <p:nvPr/>
        </p:nvGrpSpPr>
        <p:grpSpPr bwMode="auto">
          <a:xfrm>
            <a:off x="4283075" y="4213225"/>
            <a:ext cx="2389188" cy="366713"/>
            <a:chOff x="2698" y="2654"/>
            <a:chExt cx="1505" cy="231"/>
          </a:xfrm>
        </p:grpSpPr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2797" y="2654"/>
              <a:ext cx="1406" cy="231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b="0">
                  <a:solidFill>
                    <a:schemeClr val="tx1"/>
                  </a:solidFill>
                </a:rPr>
                <a:t>Schválení/odeslání</a:t>
              </a:r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 flipH="1">
              <a:off x="2698" y="2779"/>
              <a:ext cx="18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 anchor="ctr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3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9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r>
              <a:rPr lang="cs-CZ" dirty="0" smtClean="0"/>
              <a:t>: STD diagram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5234" name="Picture 2" descr="http://homepages.feis.herts.ac.uk/~cs2_sdd/state.gifs/Image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68760"/>
            <a:ext cx="7864997" cy="5195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tvorby STD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Provedeme identifikaci všech možných stavů a zakreslíme je do diagramu.</a:t>
            </a:r>
          </a:p>
          <a:p>
            <a:r>
              <a:rPr lang="cs-CZ" dirty="0" smtClean="0"/>
              <a:t>Jejich vzájemné propojení označíme pomocí orientovaných hran mezi jednotlivými stavy.</a:t>
            </a:r>
          </a:p>
          <a:p>
            <a:r>
              <a:rPr lang="cs-CZ" dirty="0" smtClean="0"/>
              <a:t>Nejprve z výchozího stavu hledáme všechny přípustné změny, ty pak zaznamenáme jako nové stavy.</a:t>
            </a:r>
          </a:p>
          <a:p>
            <a:r>
              <a:rPr lang="cs-CZ" dirty="0" smtClean="0"/>
              <a:t>Opakujeme vyhledání možných přechodů a navazujících stavů.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STD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Byly definovány všechny stavy?</a:t>
            </a:r>
          </a:p>
          <a:p>
            <a:r>
              <a:rPr lang="cs-CZ" dirty="0" smtClean="0"/>
              <a:t>Jsou všechny stavy dosažitelné?</a:t>
            </a:r>
          </a:p>
          <a:p>
            <a:r>
              <a:rPr lang="pl-PL" dirty="0" smtClean="0"/>
              <a:t>Je možné všechny stavy opustit (mimo </a:t>
            </a:r>
            <a:r>
              <a:rPr lang="cs-CZ" dirty="0" smtClean="0"/>
              <a:t>koncových)?</a:t>
            </a:r>
          </a:p>
          <a:p>
            <a:r>
              <a:rPr lang="cs-CZ" dirty="0" smtClean="0"/>
              <a:t>Reaguje systém v daném stavu na všechny možné přípustné podmínky?</a:t>
            </a:r>
          </a:p>
          <a:p>
            <a:r>
              <a:rPr lang="cs-CZ" smtClean="0"/>
              <a:t> </a:t>
            </a:r>
            <a:r>
              <a:rPr lang="cs-CZ" dirty="0" smtClean="0"/>
              <a:t>Jsou akce adekvátní danému stavu?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 systému jako celku nemusí být vždy potřebný</a:t>
            </a:r>
          </a:p>
          <a:p>
            <a:r>
              <a:rPr lang="cs-CZ" dirty="0" smtClean="0"/>
              <a:t>Důležitý z pohledu pochopení logiky aplikace</a:t>
            </a:r>
          </a:p>
          <a:p>
            <a:r>
              <a:rPr lang="cs-CZ" b="1" dirty="0" smtClean="0"/>
              <a:t>Uživatel nesdělí algoritmus, ale popisuje stavy</a:t>
            </a:r>
          </a:p>
          <a:p>
            <a:r>
              <a:rPr lang="cs-CZ" dirty="0" smtClean="0"/>
              <a:t>Z STD lze odvodit algoritmus zpracování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Stavy jsou statické, dynamické jsou přechody</a:t>
            </a:r>
          </a:p>
          <a:p>
            <a:r>
              <a:rPr lang="cs-CZ" dirty="0" smtClean="0"/>
              <a:t>Vždy se zapisuje podmínka přechodu</a:t>
            </a:r>
          </a:p>
          <a:p>
            <a:r>
              <a:rPr lang="cs-CZ" dirty="0" smtClean="0"/>
              <a:t>Důležité </a:t>
            </a:r>
            <a:r>
              <a:rPr lang="cs-CZ" dirty="0" err="1" smtClean="0"/>
              <a:t>datastory</a:t>
            </a:r>
            <a:r>
              <a:rPr lang="cs-CZ" dirty="0" smtClean="0"/>
              <a:t> mají své STD</a:t>
            </a:r>
          </a:p>
          <a:p>
            <a:r>
              <a:rPr lang="cs-CZ" dirty="0" smtClean="0"/>
              <a:t>STD může být hierarchický</a:t>
            </a:r>
          </a:p>
          <a:p>
            <a:r>
              <a:rPr lang="cs-CZ" dirty="0" smtClean="0"/>
              <a:t>Lze použít </a:t>
            </a:r>
            <a:r>
              <a:rPr lang="cs-CZ" smtClean="0"/>
              <a:t>i samostatně, bez DFD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Dictionary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Datový slovník – seznam všech položek v </a:t>
            </a:r>
            <a:r>
              <a:rPr lang="cs-CZ" dirty="0" err="1" smtClean="0"/>
              <a:t>db</a:t>
            </a:r>
            <a:endParaRPr lang="cs-CZ" dirty="0" smtClean="0"/>
          </a:p>
          <a:p>
            <a:r>
              <a:rPr lang="cs-CZ" dirty="0" smtClean="0"/>
              <a:t>Cílem je minimalizovat redundanci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953746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Flow</a:t>
            </a:r>
            <a:r>
              <a:rPr lang="cs-CZ" dirty="0" smtClean="0"/>
              <a:t> Chart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Flow</a:t>
            </a:r>
            <a:r>
              <a:rPr lang="cs-CZ" dirty="0" smtClean="0"/>
              <a:t> chart - popisuje algoritmus</a:t>
            </a:r>
          </a:p>
          <a:p>
            <a:r>
              <a:rPr lang="cs-CZ" dirty="0" smtClean="0"/>
              <a:t>Vhodný pro popis funkcí</a:t>
            </a:r>
          </a:p>
          <a:p>
            <a:r>
              <a:rPr lang="cs-CZ" dirty="0" smtClean="0"/>
              <a:t>Přehledný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400" dirty="0" smtClean="0"/>
              <a:t>Pro strukturované programování jsou vhodnější </a:t>
            </a:r>
            <a:r>
              <a:rPr lang="cs-CZ" sz="2400" dirty="0" err="1" smtClean="0"/>
              <a:t>strukturogramy</a:t>
            </a:r>
            <a:r>
              <a:rPr lang="cs-CZ" sz="24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Formuluje obecně srozumitelné požadavky na systém</a:t>
            </a:r>
          </a:p>
          <a:p>
            <a:r>
              <a:rPr lang="cs-CZ" dirty="0" smtClean="0"/>
              <a:t>Zlepšení plánování a řízení</a:t>
            </a:r>
          </a:p>
          <a:p>
            <a:r>
              <a:rPr lang="cs-CZ" dirty="0" smtClean="0"/>
              <a:t>Zvýšení kvality systému – ještě před vlastní realizací je možná průběžná kontrola</a:t>
            </a:r>
          </a:p>
          <a:p>
            <a:r>
              <a:rPr lang="cs-CZ" dirty="0" smtClean="0"/>
              <a:t>Vtažení do vývoje systému i méně zkušených pracovníků (díky grafické prezentaci přehlednější)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676809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Flow</a:t>
            </a:r>
            <a:r>
              <a:rPr lang="cs-CZ" dirty="0" smtClean="0"/>
              <a:t> Chart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/>
          <a:p>
            <a:fld id="{491AC491-C8C3-45B9-BE0A-B6C168063DA0}" type="slidenum">
              <a:rPr lang="cs-CZ"/>
              <a:pPr/>
              <a:t>50</a:t>
            </a:fld>
            <a:endParaRPr lang="cs-CZ"/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457200" y="274638"/>
            <a:ext cx="82200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305175" y="1614488"/>
            <a:ext cx="2376488" cy="576262"/>
          </a:xfrm>
          <a:prstGeom prst="flowChartAlternateProcess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cs-CZ" sz="2000" b="0" dirty="0">
                <a:solidFill>
                  <a:schemeClr val="tx1"/>
                </a:solidFill>
              </a:rPr>
              <a:t>Začátek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305175" y="5214938"/>
            <a:ext cx="2376488" cy="576262"/>
          </a:xfrm>
          <a:prstGeom prst="flowChartAlternateProcess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cs-CZ" sz="2000" b="0">
                <a:solidFill>
                  <a:schemeClr val="tx1"/>
                </a:solidFill>
              </a:rPr>
              <a:t>Konec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3881438" y="2551113"/>
            <a:ext cx="1368425" cy="503237"/>
          </a:xfrm>
          <a:prstGeom prst="flowChartProcess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cs-CZ" b="0">
                <a:solidFill>
                  <a:schemeClr val="tx1"/>
                </a:solidFill>
              </a:rPr>
              <a:t>Akce 1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3881438" y="3414713"/>
            <a:ext cx="1368425" cy="647700"/>
          </a:xfrm>
          <a:prstGeom prst="flowChartDecision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cs-CZ" sz="1400" b="0">
                <a:solidFill>
                  <a:schemeClr val="tx1"/>
                </a:solidFill>
              </a:rPr>
              <a:t>rozhodnutí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4560888" y="219075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/>
          <a:lstStyle/>
          <a:p>
            <a:endParaRPr lang="cs-CZ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4560888" y="3068638"/>
            <a:ext cx="11112" cy="357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/>
          <a:lstStyle/>
          <a:p>
            <a:endParaRPr lang="cs-CZ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5249863" y="3744913"/>
            <a:ext cx="792162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/>
          <a:lstStyle/>
          <a:p>
            <a:endParaRPr lang="cs-CZ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4530725" y="4062413"/>
            <a:ext cx="0" cy="3952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/>
          <a:lstStyle/>
          <a:p>
            <a:endParaRPr lang="cs-CZ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4530725" y="4818063"/>
            <a:ext cx="0" cy="396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/>
          <a:lstStyle/>
          <a:p>
            <a:endParaRPr lang="cs-CZ"/>
          </a:p>
        </p:txBody>
      </p:sp>
      <p:cxnSp>
        <p:nvCxnSpPr>
          <p:cNvPr id="15" name="AutoShape 12"/>
          <p:cNvCxnSpPr>
            <a:cxnSpLocks noChangeShapeType="1"/>
            <a:stCxn id="20" idx="2"/>
          </p:cNvCxnSpPr>
          <p:nvPr/>
        </p:nvCxnSpPr>
        <p:spPr bwMode="auto">
          <a:xfrm rot="5400000">
            <a:off x="5246688" y="3389312"/>
            <a:ext cx="908050" cy="2339975"/>
          </a:xfrm>
          <a:prstGeom prst="bentConnector2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448050" y="4090988"/>
            <a:ext cx="820738" cy="304800"/>
          </a:xfrm>
          <a:prstGeom prst="rect">
            <a:avLst/>
          </a:prstGeom>
          <a:solidFill>
            <a:schemeClr val="bg1"/>
          </a:solidFill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sz="1400">
                <a:solidFill>
                  <a:schemeClr val="tx1"/>
                </a:solidFill>
              </a:rPr>
              <a:t>ANO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119688" y="3275013"/>
            <a:ext cx="779462" cy="304800"/>
          </a:xfrm>
          <a:prstGeom prst="rect">
            <a:avLst/>
          </a:prstGeom>
          <a:solidFill>
            <a:schemeClr val="bg1"/>
          </a:solidFill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sz="1400">
                <a:solidFill>
                  <a:schemeClr val="tx1"/>
                </a:solidFill>
              </a:rPr>
              <a:t>NE</a:t>
            </a:r>
          </a:p>
        </p:txBody>
      </p: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6042025" y="3429000"/>
            <a:ext cx="2879725" cy="647700"/>
            <a:chOff x="3806" y="2160"/>
            <a:chExt cx="1814" cy="408"/>
          </a:xfrm>
        </p:grpSpPr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3806" y="2160"/>
              <a:ext cx="1043" cy="408"/>
            </a:xfrm>
            <a:prstGeom prst="flowChartPredefinedProcess">
              <a:avLst/>
            </a:prstGeom>
            <a:noFill/>
            <a:ln w="571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FontTx/>
                <a:buNone/>
              </a:pPr>
              <a:r>
                <a:rPr lang="cs-CZ" sz="1600" b="0">
                  <a:solidFill>
                    <a:schemeClr val="tx1"/>
                  </a:solidFill>
                </a:rPr>
                <a:t>podprogram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4843" y="2265"/>
              <a:ext cx="777" cy="212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FontTx/>
                <a:buNone/>
              </a:pPr>
              <a:r>
                <a:rPr lang="cs-CZ" sz="1600" b="0">
                  <a:solidFill>
                    <a:schemeClr val="tx1"/>
                  </a:solidFill>
                </a:rPr>
                <a:t>(parametry)</a:t>
              </a:r>
            </a:p>
          </p:txBody>
        </p:sp>
      </p:grp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3665538" y="4457700"/>
            <a:ext cx="2328862" cy="360363"/>
            <a:chOff x="2309" y="2808"/>
            <a:chExt cx="1467" cy="227"/>
          </a:xfrm>
        </p:grpSpPr>
        <p:sp>
          <p:nvSpPr>
            <p:cNvPr id="23" name="AutoShape 20"/>
            <p:cNvSpPr>
              <a:spLocks noChangeArrowheads="1"/>
            </p:cNvSpPr>
            <p:nvPr/>
          </p:nvSpPr>
          <p:spPr bwMode="auto">
            <a:xfrm>
              <a:off x="2309" y="2808"/>
              <a:ext cx="998" cy="227"/>
            </a:xfrm>
            <a:prstGeom prst="flowChartInputOutput">
              <a:avLst/>
            </a:prstGeom>
            <a:noFill/>
            <a:ln w="571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FontTx/>
                <a:buNone/>
              </a:pPr>
              <a:r>
                <a:rPr lang="cs-CZ" b="0">
                  <a:solidFill>
                    <a:schemeClr val="tx1"/>
                  </a:solidFill>
                </a:rPr>
                <a:t>Vstup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3327" y="2814"/>
              <a:ext cx="449" cy="212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FontTx/>
                <a:buNone/>
              </a:pPr>
              <a:r>
                <a:rPr lang="cs-CZ" sz="1600" b="0">
                  <a:solidFill>
                    <a:schemeClr val="tx1"/>
                  </a:solidFill>
                </a:rPr>
                <a:t>(data)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Strukturovaná analýza: ERD+DFD+STD+DD</a:t>
            </a:r>
          </a:p>
          <a:p>
            <a:r>
              <a:rPr lang="cs-CZ" dirty="0" err="1" smtClean="0"/>
              <a:t>Flowchart</a:t>
            </a:r>
            <a:endParaRPr lang="cs-CZ" dirty="0" smtClean="0"/>
          </a:p>
          <a:p>
            <a:r>
              <a:rPr lang="cs-CZ" dirty="0" err="1" smtClean="0"/>
              <a:t>Yourdon</a:t>
            </a:r>
            <a:r>
              <a:rPr lang="cs-CZ" dirty="0" smtClean="0"/>
              <a:t> - metodologie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3957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- </a:t>
            </a:r>
            <a:r>
              <a:rPr lang="cs-CZ" dirty="0" err="1" smtClean="0"/>
              <a:t>DeMarco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1979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DFD (Data </a:t>
            </a:r>
            <a:r>
              <a:rPr lang="cs-CZ" b="1" dirty="0" err="1" smtClean="0">
                <a:solidFill>
                  <a:srgbClr val="0070C0"/>
                </a:solidFill>
              </a:rPr>
              <a:t>Flow</a:t>
            </a:r>
            <a:r>
              <a:rPr lang="cs-CZ" b="1" dirty="0" smtClean="0">
                <a:solidFill>
                  <a:srgbClr val="0070C0"/>
                </a:solidFill>
              </a:rPr>
              <a:t> Diagram) </a:t>
            </a:r>
            <a:r>
              <a:rPr lang="cs-CZ" dirty="0" smtClean="0"/>
              <a:t>– důraz na modelování pomocí datových toků</a:t>
            </a:r>
          </a:p>
          <a:p>
            <a:r>
              <a:rPr lang="cs-CZ" dirty="0" smtClean="0"/>
              <a:t>Datový slovník – slouží k popisu prvků</a:t>
            </a:r>
          </a:p>
          <a:p>
            <a:r>
              <a:rPr lang="cs-CZ" dirty="0" smtClean="0"/>
              <a:t>Strukturovaná angličtina</a:t>
            </a:r>
          </a:p>
          <a:p>
            <a:r>
              <a:rPr lang="cs-CZ" dirty="0" smtClean="0"/>
              <a:t>Rozhodovací tabulky nebo stromy</a:t>
            </a:r>
          </a:p>
        </p:txBody>
      </p:sp>
    </p:spTree>
    <p:extLst>
      <p:ext uri="{BB962C8B-B14F-4D97-AF65-F5344CB8AC3E}">
        <p14:creationId xmlns:p14="http://schemas.microsoft.com/office/powerpoint/2010/main" xmlns="" val="163441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 </a:t>
            </a:r>
            <a:r>
              <a:rPr lang="cs-CZ" dirty="0" err="1" smtClean="0"/>
              <a:t>Marco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rozdělení systému na subsystémy;</a:t>
            </a:r>
          </a:p>
          <a:p>
            <a:r>
              <a:rPr lang="cs-CZ" dirty="0" smtClean="0"/>
              <a:t>používat grafické znázornění (grafické modely) systému;</a:t>
            </a:r>
          </a:p>
          <a:p>
            <a:r>
              <a:rPr lang="cs-CZ" dirty="0" smtClean="0"/>
              <a:t>před implementací vytvořit logický model systému.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Gane</a:t>
            </a:r>
            <a:r>
              <a:rPr lang="cs-CZ" dirty="0" smtClean="0"/>
              <a:t> - </a:t>
            </a:r>
            <a:r>
              <a:rPr lang="cs-CZ" dirty="0" err="1" smtClean="0"/>
              <a:t>Sarson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„logické modelování“</a:t>
            </a:r>
          </a:p>
          <a:p>
            <a:r>
              <a:rPr lang="cs-CZ" dirty="0" smtClean="0"/>
              <a:t>Práce „Strukturální analýza systému“</a:t>
            </a:r>
          </a:p>
          <a:p>
            <a:r>
              <a:rPr lang="cs-CZ" dirty="0" smtClean="0"/>
              <a:t>Vychází z </a:t>
            </a:r>
            <a:r>
              <a:rPr lang="cs-CZ" dirty="0" err="1" smtClean="0"/>
              <a:t>DeMarca</a:t>
            </a:r>
            <a:r>
              <a:rPr lang="cs-CZ" dirty="0" smtClean="0"/>
              <a:t> – DFD – výchozí model IS</a:t>
            </a:r>
          </a:p>
          <a:p>
            <a:r>
              <a:rPr lang="cs-CZ" dirty="0" smtClean="0"/>
              <a:t>Doplněn o datové modelování pomocí ERD</a:t>
            </a:r>
          </a:p>
        </p:txBody>
      </p:sp>
    </p:spTree>
    <p:extLst>
      <p:ext uri="{BB962C8B-B14F-4D97-AF65-F5344CB8AC3E}">
        <p14:creationId xmlns:p14="http://schemas.microsoft.com/office/powerpoint/2010/main" xmlns="" val="3708190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Gane</a:t>
            </a:r>
            <a:r>
              <a:rPr lang="cs-CZ" dirty="0" smtClean="0"/>
              <a:t> - </a:t>
            </a:r>
            <a:r>
              <a:rPr lang="cs-CZ" dirty="0" err="1" smtClean="0"/>
              <a:t>Sarson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Kroky pro vytvoření modelu: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Systémový DFD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Hrubý ERD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Analýza entit a vztahů mezi nimi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Detailní ERD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Normalizace datového modelu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Úprava DFD podle ERD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1162</Words>
  <Application>Microsoft Office PowerPoint</Application>
  <PresentationFormat>Předvádění na obrazovce (4:3)</PresentationFormat>
  <Paragraphs>248</Paragraphs>
  <Slides>51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3" baseType="lpstr">
      <vt:lpstr>Motiv sady Office</vt:lpstr>
      <vt:lpstr>EDGE Diagram</vt:lpstr>
      <vt:lpstr>ANALÝZA A PROJEKTOVÁNÍ SYSTÉMŮ Strukturovaná analýza a návrh</vt:lpstr>
      <vt:lpstr>Historie</vt:lpstr>
      <vt:lpstr>Filozofie SA</vt:lpstr>
      <vt:lpstr>Charakteristika</vt:lpstr>
      <vt:lpstr>Přínosy</vt:lpstr>
      <vt:lpstr>Nástroje - DeMarco</vt:lpstr>
      <vt:lpstr>De Marco</vt:lpstr>
      <vt:lpstr>Gane - Sarson</vt:lpstr>
      <vt:lpstr>Gane - Sarson</vt:lpstr>
      <vt:lpstr>Gane - Sarson</vt:lpstr>
      <vt:lpstr>Pohledová analýza</vt:lpstr>
      <vt:lpstr>CORE</vt:lpstr>
      <vt:lpstr>Datově orientované přístupy</vt:lpstr>
      <vt:lpstr>Warnierr/Orr diagram</vt:lpstr>
      <vt:lpstr>Yourdonova strukturovaná analýza</vt:lpstr>
      <vt:lpstr>Yourdonova strukturovaná analýza</vt:lpstr>
      <vt:lpstr>Yourdonova strukturovaná analýza</vt:lpstr>
      <vt:lpstr>Yourdonova strukturovaná analýza</vt:lpstr>
      <vt:lpstr>Snímek 19</vt:lpstr>
      <vt:lpstr>ERD</vt:lpstr>
      <vt:lpstr>Chen 1976- ERD</vt:lpstr>
      <vt:lpstr>Snímek 22</vt:lpstr>
      <vt:lpstr>ERD</vt:lpstr>
      <vt:lpstr>Snímek 24</vt:lpstr>
      <vt:lpstr>DFD</vt:lpstr>
      <vt:lpstr>DFD – notace Yourdon/De Marco</vt:lpstr>
      <vt:lpstr>DFD</vt:lpstr>
      <vt:lpstr>DFD</vt:lpstr>
      <vt:lpstr>DFD</vt:lpstr>
      <vt:lpstr>DFD</vt:lpstr>
      <vt:lpstr>Example – DFD (Data Flow Diagram)</vt:lpstr>
      <vt:lpstr>Příklad DDF</vt:lpstr>
      <vt:lpstr>Snímek 33</vt:lpstr>
      <vt:lpstr>Nevýhody DFD</vt:lpstr>
      <vt:lpstr>Příklad DFD – odbyt OKD</vt:lpstr>
      <vt:lpstr>Snímek 36</vt:lpstr>
      <vt:lpstr>Nejčastější chyby s DFD</vt:lpstr>
      <vt:lpstr>Nejčastější chyby s DFD</vt:lpstr>
      <vt:lpstr>Snímek 39</vt:lpstr>
      <vt:lpstr>STD</vt:lpstr>
      <vt:lpstr>State Diagram (STD) - notace</vt:lpstr>
      <vt:lpstr>Příklad STD</vt:lpstr>
      <vt:lpstr>Example: STD diagram</vt:lpstr>
      <vt:lpstr>Postup tvorby STD</vt:lpstr>
      <vt:lpstr>Kontrola STD</vt:lpstr>
      <vt:lpstr>STD</vt:lpstr>
      <vt:lpstr>STD</vt:lpstr>
      <vt:lpstr>Data Dictionary</vt:lpstr>
      <vt:lpstr>Flow Chart</vt:lpstr>
      <vt:lpstr>Flow Chart</vt:lpstr>
      <vt:lpstr>Shrnutí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Strukturovaná analýza</dc:title>
  <dc:creator>Spravce</dc:creator>
  <cp:lastModifiedBy>Roman Danel</cp:lastModifiedBy>
  <cp:revision>60</cp:revision>
  <dcterms:created xsi:type="dcterms:W3CDTF">2012-03-12T14:32:21Z</dcterms:created>
  <dcterms:modified xsi:type="dcterms:W3CDTF">2014-03-25T18:59:03Z</dcterms:modified>
</cp:coreProperties>
</file>